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8" r:id="rId5"/>
    <p:sldId id="259" r:id="rId6"/>
    <p:sldId id="260" r:id="rId7"/>
    <p:sldId id="261" r:id="rId8"/>
    <p:sldId id="262" r:id="rId9"/>
    <p:sldId id="265" r:id="rId10"/>
    <p:sldId id="267" r:id="rId11"/>
    <p:sldId id="263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62"/>
    <p:restoredTop sz="94737"/>
  </p:normalViewPr>
  <p:slideViewPr>
    <p:cSldViewPr snapToGrid="0" snapToObjects="1">
      <p:cViewPr>
        <p:scale>
          <a:sx n="154" d="100"/>
          <a:sy n="154" d="100"/>
        </p:scale>
        <p:origin x="-856" y="-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4.png>
</file>

<file path=ppt/media/image5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E40CE1-CA19-8A42-BE78-CB341FC10D1B}" type="datetimeFigureOut">
              <a:rPr lang="en-US" smtClean="0"/>
              <a:t>4/19/16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27C8FF-65FF-DA49-8AAC-5E1AE2CF2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82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7C8FF-65FF-DA49-8AAC-5E1AE2CF2F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57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7C8FF-65FF-DA49-8AAC-5E1AE2CF2F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7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7C8FF-65FF-DA49-8AAC-5E1AE2CF2F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04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2014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Suehiro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7C8FF-65FF-DA49-8AAC-5E1AE2CF2F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775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www.ncbi.nlm.nih.gov</a:t>
            </a:r>
            <a:r>
              <a:rPr lang="en-US" dirty="0" smtClean="0"/>
              <a:t>/</a:t>
            </a:r>
            <a:r>
              <a:rPr lang="en-US" dirty="0" err="1" smtClean="0"/>
              <a:t>pubmed</a:t>
            </a:r>
            <a:r>
              <a:rPr lang="en-US" dirty="0" smtClean="0"/>
              <a:t>/23669445</a:t>
            </a:r>
          </a:p>
          <a:p>
            <a:r>
              <a:rPr lang="en-US" smtClean="0"/>
              <a:t>Use as a model for review paper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7C8FF-65FF-DA49-8AAC-5E1AE2CF2F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085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www.sciencedirect.com</a:t>
            </a:r>
            <a:r>
              <a:rPr lang="en-US" dirty="0" smtClean="0"/>
              <a:t>/science/article/</a:t>
            </a:r>
            <a:r>
              <a:rPr lang="en-US" dirty="0" err="1" smtClean="0"/>
              <a:t>pii</a:t>
            </a:r>
            <a:r>
              <a:rPr lang="en-US" dirty="0" smtClean="0"/>
              <a:t>/S0092867409016328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7C8FF-65FF-DA49-8AAC-5E1AE2CF2F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059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35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373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954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152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92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66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38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14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252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80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41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2E09E-EEB0-2F4E-B462-8DF96AB0DF7C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21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EMT GRN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Gould </a:t>
            </a:r>
            <a:r>
              <a:rPr lang="en-US" dirty="0" err="1" smtClean="0"/>
              <a:t>PLoS</a:t>
            </a:r>
            <a:r>
              <a:rPr lang="en-US" dirty="0" smtClean="0"/>
              <a:t> Comp-Bio paper</a:t>
            </a:r>
          </a:p>
          <a:p>
            <a:r>
              <a:rPr lang="en-US" dirty="0" smtClean="0"/>
              <a:t>Bassen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82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NFAT&amp;SMAD??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649686" y="289242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Singh G, Singh SK, </a:t>
            </a:r>
            <a:r>
              <a:rPr lang="en-US" dirty="0" err="1"/>
              <a:t>Ko¨nig</a:t>
            </a:r>
            <a:r>
              <a:rPr lang="en-US" dirty="0"/>
              <a:t> A, </a:t>
            </a:r>
            <a:r>
              <a:rPr lang="en-US" dirty="0" err="1"/>
              <a:t>Reutlinger</a:t>
            </a:r>
            <a:r>
              <a:rPr lang="en-US" dirty="0"/>
              <a:t> K, Nye MD, </a:t>
            </a:r>
            <a:r>
              <a:rPr lang="en-US" dirty="0" err="1"/>
              <a:t>Adhikary</a:t>
            </a:r>
            <a:r>
              <a:rPr lang="en-US" dirty="0"/>
              <a:t> T, </a:t>
            </a:r>
            <a:r>
              <a:rPr lang="en-US" dirty="0" err="1"/>
              <a:t>Eilers</a:t>
            </a:r>
            <a:r>
              <a:rPr lang="en-US" dirty="0"/>
              <a:t> M, </a:t>
            </a:r>
            <a:r>
              <a:rPr lang="en-US" dirty="0" err="1"/>
              <a:t>Gress</a:t>
            </a:r>
            <a:r>
              <a:rPr lang="en-US" dirty="0"/>
              <a:t> TM, Fernandez-</a:t>
            </a:r>
            <a:r>
              <a:rPr lang="en-US" dirty="0" err="1"/>
              <a:t>Zapico</a:t>
            </a:r>
            <a:r>
              <a:rPr lang="en-US" dirty="0"/>
              <a:t> ME, </a:t>
            </a:r>
            <a:r>
              <a:rPr lang="en-US" dirty="0" err="1"/>
              <a:t>Ellenrieder</a:t>
            </a:r>
            <a:r>
              <a:rPr lang="en-US" dirty="0"/>
              <a:t> V (2010) Sequential activation of NFAT and c-MYC transcription factors mediates the TGF-b switch from a suppressor to a promoter of cancer cell proliferation. J</a:t>
            </a:r>
          </a:p>
        </p:txBody>
      </p:sp>
    </p:spTree>
    <p:extLst>
      <p:ext uri="{BB962C8B-B14F-4D97-AF65-F5344CB8AC3E}">
        <p14:creationId xmlns:p14="http://schemas.microsoft.com/office/powerpoint/2010/main" val="1854387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377354" y="56624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latin typeface="Times" charset="0"/>
              </a:rPr>
              <a:t>RANKL/RANK </a:t>
            </a:r>
            <a:r>
              <a:rPr lang="en-US" sz="1600" b="1" dirty="0">
                <a:latin typeface="Times" charset="0"/>
              </a:rPr>
              <a:t>as </a:t>
            </a:r>
            <a:r>
              <a:rPr lang="en-US" b="1" dirty="0">
                <a:latin typeface="Times" charset="0"/>
              </a:rPr>
              <a:t>Key Factors</a:t>
            </a:r>
            <a:br>
              <a:rPr lang="en-US" b="1" dirty="0">
                <a:latin typeface="Times" charset="0"/>
              </a:rPr>
            </a:br>
            <a:r>
              <a:rPr lang="en-US" b="1" dirty="0">
                <a:latin typeface="Times" charset="0"/>
              </a:rPr>
              <a:t>for Osteoclast Development and Bone </a:t>
            </a:r>
            <a:endParaRPr lang="en-US" dirty="0"/>
          </a:p>
          <a:p>
            <a:r>
              <a:rPr lang="en-US" b="1" dirty="0">
                <a:latin typeface="Times" charset="0"/>
              </a:rPr>
              <a:t>Loss in </a:t>
            </a:r>
            <a:r>
              <a:rPr lang="en-US" b="1" dirty="0" err="1">
                <a:latin typeface="Times" charset="0"/>
              </a:rPr>
              <a:t>Arthropathies</a:t>
            </a:r>
            <a:r>
              <a:rPr lang="en-US" b="1" dirty="0">
                <a:latin typeface="Times" charset="0"/>
              </a:rPr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177" y="801076"/>
            <a:ext cx="1610946" cy="29635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598" b="76239"/>
          <a:stretch/>
        </p:blipFill>
        <p:spPr>
          <a:xfrm>
            <a:off x="2186354" y="3962400"/>
            <a:ext cx="6816969" cy="1629508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2186354" y="3764609"/>
            <a:ext cx="779584" cy="948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698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838093" y="627796"/>
            <a:ext cx="6096000" cy="8002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ITCSymbolStd" charset="0"/>
              </a:rPr>
              <a:t>Complex networks orchestrate epithelial–mesenchymal transitions </a:t>
            </a:r>
            <a:endParaRPr lang="en-US" dirty="0"/>
          </a:p>
          <a:p>
            <a:r>
              <a:rPr lang="en-US" sz="1000" i="1" dirty="0">
                <a:latin typeface="ITCSymbolStd" charset="0"/>
              </a:rPr>
              <a:t>Jean Paul </a:t>
            </a:r>
            <a:r>
              <a:rPr lang="en-US" sz="1000" i="1" dirty="0" err="1">
                <a:latin typeface="ITCSymbolStd" charset="0"/>
              </a:rPr>
              <a:t>Thiery</a:t>
            </a:r>
            <a:r>
              <a:rPr lang="en-US" sz="1000" i="1" dirty="0">
                <a:latin typeface="ITCSymbolStd" charset="0"/>
              </a:rPr>
              <a:t>* and Jonathan P. </a:t>
            </a:r>
            <a:r>
              <a:rPr lang="en-US" sz="1000" i="1" dirty="0" err="1">
                <a:latin typeface="ITCSymbolStd" charset="0"/>
              </a:rPr>
              <a:t>Sleeman</a:t>
            </a:r>
            <a:r>
              <a:rPr lang="en-US" sz="400" i="1" dirty="0">
                <a:latin typeface="ITCSymbolStd" charset="0"/>
              </a:rPr>
              <a:t>‡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11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991155" y="2524664"/>
            <a:ext cx="3850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Cancer, evidence VEGF ERK interaction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637" y="3158466"/>
            <a:ext cx="47625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62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-1" r="267" b="84285"/>
          <a:stretch/>
        </p:blipFill>
        <p:spPr>
          <a:xfrm>
            <a:off x="1781795" y="1"/>
            <a:ext cx="6873338" cy="12503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2103" t="-1" r="267" b="79593"/>
          <a:stretch/>
        </p:blipFill>
        <p:spPr>
          <a:xfrm>
            <a:off x="5893836" y="1"/>
            <a:ext cx="2593345" cy="16235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54517" y="1505339"/>
            <a:ext cx="941262" cy="485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MAPK</a:t>
            </a: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605745" y="2457062"/>
            <a:ext cx="980066" cy="4665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NFATC1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1605745" y="1971870"/>
            <a:ext cx="482081" cy="485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  <a:endParaRPr lang="en-US" dirty="0" smtClean="0"/>
          </a:p>
        </p:txBody>
      </p:sp>
      <p:sp>
        <p:nvSpPr>
          <p:cNvPr id="10" name="Rectangle 9"/>
          <p:cNvSpPr/>
          <p:nvPr/>
        </p:nvSpPr>
        <p:spPr>
          <a:xfrm>
            <a:off x="3844692" y="3663822"/>
            <a:ext cx="906975" cy="522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SMAD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496972" y="2631234"/>
            <a:ext cx="633735" cy="522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AP1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810975" y="1642188"/>
            <a:ext cx="941262" cy="485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MAPK</a:t>
            </a:r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764973" y="1138336"/>
            <a:ext cx="482081" cy="485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  <a:endParaRPr lang="en-US" dirty="0" smtClean="0"/>
          </a:p>
        </p:txBody>
      </p:sp>
      <p:sp>
        <p:nvSpPr>
          <p:cNvPr id="14" name="Oval 13"/>
          <p:cNvSpPr/>
          <p:nvPr/>
        </p:nvSpPr>
        <p:spPr>
          <a:xfrm>
            <a:off x="3362611" y="2123686"/>
            <a:ext cx="482081" cy="485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  <a:endParaRPr lang="en-US" dirty="0" smtClean="0"/>
          </a:p>
        </p:txBody>
      </p:sp>
      <p:sp>
        <p:nvSpPr>
          <p:cNvPr id="15" name="Oval 14"/>
          <p:cNvSpPr/>
          <p:nvPr/>
        </p:nvSpPr>
        <p:spPr>
          <a:xfrm>
            <a:off x="3813839" y="3178630"/>
            <a:ext cx="482081" cy="485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  <a:endParaRPr lang="en-US" dirty="0" smtClean="0"/>
          </a:p>
        </p:txBody>
      </p:sp>
      <p:sp>
        <p:nvSpPr>
          <p:cNvPr id="16" name="Rectangle 15"/>
          <p:cNvSpPr/>
          <p:nvPr/>
        </p:nvSpPr>
        <p:spPr>
          <a:xfrm>
            <a:off x="4594252" y="1629748"/>
            <a:ext cx="906975" cy="522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SMAD 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4563399" y="1144556"/>
            <a:ext cx="482081" cy="485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  <a:endParaRPr lang="en-US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7190508" y="1843768"/>
            <a:ext cx="778205" cy="522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Active_TC4F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057900" y="1843768"/>
            <a:ext cx="643865" cy="522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TC4F</a:t>
            </a:r>
            <a:endParaRPr lang="en-US" dirty="0"/>
          </a:p>
        </p:txBody>
      </p:sp>
      <p:sp>
        <p:nvSpPr>
          <p:cNvPr id="33" name="Arc 32"/>
          <p:cNvSpPr/>
          <p:nvPr/>
        </p:nvSpPr>
        <p:spPr>
          <a:xfrm rot="18594901">
            <a:off x="6322518" y="1465020"/>
            <a:ext cx="1735979" cy="2185987"/>
          </a:xfrm>
          <a:prstGeom prst="arc">
            <a:avLst/>
          </a:prstGeom>
          <a:ln w="38100">
            <a:solidFill>
              <a:schemeClr val="accent4"/>
            </a:solidFill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542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00" y="167204"/>
            <a:ext cx="5947454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79533" y="1895475"/>
            <a:ext cx="1825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Connection to NFAT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2090513" y="4846319"/>
            <a:ext cx="16292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LEF1 drives vimentin in a </a:t>
            </a:r>
            <a:r>
              <a:rPr lang="en-US" dirty="0" err="1" smtClean="0"/>
              <a:t>smad</a:t>
            </a:r>
            <a:r>
              <a:rPr lang="en-US" dirty="0" smtClean="0"/>
              <a:t> dependent mechanism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64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" y="-24384"/>
            <a:ext cx="5947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07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32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 txBox="1">
            <a:spLocks/>
          </p:cNvSpPr>
          <p:nvPr/>
        </p:nvSpPr>
        <p:spPr>
          <a:xfrm>
            <a:off x="1055450" y="-614547"/>
            <a:ext cx="9144000" cy="6283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dirty="0" smtClean="0"/>
              <a:t>TGF-</a:t>
            </a:r>
            <a:r>
              <a:rPr lang="en-US" sz="3600" dirty="0" smtClean="0">
                <a:latin typeface="Symbol" panose="05050102010706020507" pitchFamily="18" charset="2"/>
              </a:rPr>
              <a:t>b</a:t>
            </a:r>
            <a:r>
              <a:rPr lang="en-US" sz="3600" dirty="0" smtClean="0"/>
              <a:t> autocrine loop sustains EMT</a:t>
            </a:r>
            <a:endParaRPr lang="en-US" sz="3600" dirty="0"/>
          </a:p>
        </p:txBody>
      </p:sp>
      <p:pic>
        <p:nvPicPr>
          <p:cNvPr id="5" name="Content Placeholder 4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3" r="3384"/>
          <a:stretch/>
        </p:blipFill>
        <p:spPr bwMode="auto">
          <a:xfrm>
            <a:off x="535794" y="79814"/>
            <a:ext cx="10807404" cy="6778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520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152" y="0"/>
            <a:ext cx="69076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530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681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843" y="1847117"/>
            <a:ext cx="7241757" cy="4351338"/>
          </a:xfrm>
        </p:spPr>
      </p:pic>
      <p:sp>
        <p:nvSpPr>
          <p:cNvPr id="5" name="Rectangle 4"/>
          <p:cNvSpPr/>
          <p:nvPr/>
        </p:nvSpPr>
        <p:spPr>
          <a:xfrm>
            <a:off x="0" y="-103186"/>
            <a:ext cx="6096000" cy="44627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4800" b="1" dirty="0">
                <a:latin typeface="TrumpMediaeval" charset="0"/>
              </a:rPr>
              <a:t>Transcriptional regulation by calcium, </a:t>
            </a:r>
            <a:r>
              <a:rPr lang="en-US" sz="4800" b="1" dirty="0" err="1">
                <a:latin typeface="TrumpMediaeval" charset="0"/>
              </a:rPr>
              <a:t>calcineurin</a:t>
            </a:r>
            <a:r>
              <a:rPr lang="en-US" sz="4800" b="1" dirty="0">
                <a:latin typeface="TrumpMediaeval" charset="0"/>
              </a:rPr>
              <a:t>, and NFAT </a:t>
            </a:r>
            <a:endParaRPr lang="en-US" sz="1400" dirty="0"/>
          </a:p>
          <a:p>
            <a:r>
              <a:rPr lang="en-US" b="1" dirty="0">
                <a:latin typeface="TrumpMediaeval" charset="0"/>
              </a:rPr>
              <a:t>Patrick G. Hogan,</a:t>
            </a:r>
            <a:r>
              <a:rPr lang="en-US" sz="600" b="1" dirty="0">
                <a:latin typeface="TrumpMediaeval" charset="0"/>
              </a:rPr>
              <a:t>1 </a:t>
            </a:r>
            <a:r>
              <a:rPr lang="en-US" b="1" dirty="0">
                <a:latin typeface="TrumpMediaeval" charset="0"/>
              </a:rPr>
              <a:t>Lin Chen,</a:t>
            </a:r>
            <a:r>
              <a:rPr lang="en-US" sz="600" b="1" dirty="0">
                <a:latin typeface="TrumpMediaeval" charset="0"/>
              </a:rPr>
              <a:t>3 </a:t>
            </a:r>
            <a:r>
              <a:rPr lang="en-US" b="1" dirty="0">
                <a:latin typeface="TrumpMediaeval" charset="0"/>
              </a:rPr>
              <a:t>Julie Nardone,</a:t>
            </a:r>
            <a:r>
              <a:rPr lang="en-US" sz="600" b="1" dirty="0">
                <a:latin typeface="TrumpMediaeval" charset="0"/>
              </a:rPr>
              <a:t>1 </a:t>
            </a:r>
            <a:r>
              <a:rPr lang="en-US" b="1" dirty="0">
                <a:latin typeface="TrumpMediaeval" charset="0"/>
              </a:rPr>
              <a:t>and </a:t>
            </a:r>
            <a:r>
              <a:rPr lang="en-US" b="1" dirty="0" err="1">
                <a:latin typeface="TrumpMediaeval" charset="0"/>
              </a:rPr>
              <a:t>Anjana</a:t>
            </a:r>
            <a:r>
              <a:rPr lang="en-US" b="1" dirty="0">
                <a:latin typeface="TrumpMediaeval" charset="0"/>
              </a:rPr>
              <a:t> Rao</a:t>
            </a:r>
            <a:r>
              <a:rPr lang="en-US" sz="600" b="1" dirty="0">
                <a:latin typeface="TrumpMediaeval" charset="0"/>
              </a:rPr>
              <a:t>1,2,4 </a:t>
            </a:r>
            <a:endParaRPr lang="en-US" sz="1400" dirty="0"/>
          </a:p>
          <a:p>
            <a:r>
              <a:rPr lang="en-US" sz="600" dirty="0">
                <a:latin typeface="TrumpMediaeval" charset="0"/>
              </a:rPr>
              <a:t>1</a:t>
            </a:r>
            <a:r>
              <a:rPr lang="en-US" sz="1400" dirty="0">
                <a:latin typeface="TrumpMediaeval" charset="0"/>
              </a:rPr>
              <a:t>The Center for Blood Research and </a:t>
            </a:r>
            <a:r>
              <a:rPr lang="en-US" sz="600" dirty="0">
                <a:latin typeface="TrumpMediaeval" charset="0"/>
              </a:rPr>
              <a:t>2</a:t>
            </a:r>
            <a:r>
              <a:rPr lang="en-US" sz="1400" dirty="0">
                <a:latin typeface="TrumpMediaeval" charset="0"/>
              </a:rPr>
              <a:t>Department of Pathology, Harvard Medical School, Boston, Massachusetts 02115, USA; </a:t>
            </a:r>
            <a:r>
              <a:rPr lang="en-US" sz="600" dirty="0">
                <a:latin typeface="TrumpMediaeval" charset="0"/>
              </a:rPr>
              <a:t>3</a:t>
            </a:r>
            <a:r>
              <a:rPr lang="en-US" sz="1400" dirty="0">
                <a:latin typeface="TrumpMediaeval" charset="0"/>
              </a:rPr>
              <a:t>Department of Chemistry and Biochemistry, University of Colorado at Boulder, Boulder, Colorado 80309-0215, USA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3616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31821</TotalTime>
  <Words>199</Words>
  <Application>Microsoft Macintosh PowerPoint</Application>
  <PresentationFormat>Widescreen</PresentationFormat>
  <Paragraphs>39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Calibri</vt:lpstr>
      <vt:lpstr>Calibri Light</vt:lpstr>
      <vt:lpstr>ITCSymbolStd</vt:lpstr>
      <vt:lpstr>Symbol</vt:lpstr>
      <vt:lpstr>Times</vt:lpstr>
      <vt:lpstr>TrumpMediaeval</vt:lpstr>
      <vt:lpstr>Arial</vt:lpstr>
      <vt:lpstr>Office Theme</vt:lpstr>
      <vt:lpstr>EMT GRN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NFAT&amp;SMAD??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Bassen</dc:creator>
  <cp:lastModifiedBy>David Bassen</cp:lastModifiedBy>
  <cp:revision>38</cp:revision>
  <dcterms:created xsi:type="dcterms:W3CDTF">2016-01-31T00:55:46Z</dcterms:created>
  <dcterms:modified xsi:type="dcterms:W3CDTF">2016-04-25T16:03:03Z</dcterms:modified>
</cp:coreProperties>
</file>

<file path=docProps/thumbnail.jpeg>
</file>